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32"/>
  </p:handoutMasterIdLst>
  <p:sldIdLst>
    <p:sldId id="270" r:id="rId2"/>
    <p:sldId id="256" r:id="rId3"/>
    <p:sldId id="271" r:id="rId4"/>
    <p:sldId id="257" r:id="rId5"/>
    <p:sldId id="258" r:id="rId6"/>
    <p:sldId id="272" r:id="rId7"/>
    <p:sldId id="273" r:id="rId8"/>
    <p:sldId id="274" r:id="rId9"/>
    <p:sldId id="259" r:id="rId10"/>
    <p:sldId id="275" r:id="rId11"/>
    <p:sldId id="260" r:id="rId12"/>
    <p:sldId id="261" r:id="rId13"/>
    <p:sldId id="262" r:id="rId14"/>
    <p:sldId id="263" r:id="rId15"/>
    <p:sldId id="264" r:id="rId16"/>
    <p:sldId id="265" r:id="rId17"/>
    <p:sldId id="266" r:id="rId18"/>
    <p:sldId id="267" r:id="rId19"/>
    <p:sldId id="268" r:id="rId20"/>
    <p:sldId id="269" r:id="rId21"/>
    <p:sldId id="276" r:id="rId22"/>
    <p:sldId id="278" r:id="rId23"/>
    <p:sldId id="277" r:id="rId24"/>
    <p:sldId id="279" r:id="rId25"/>
    <p:sldId id="280" r:id="rId26"/>
    <p:sldId id="281" r:id="rId27"/>
    <p:sldId id="282" r:id="rId28"/>
    <p:sldId id="283" r:id="rId29"/>
    <p:sldId id="284" r:id="rId30"/>
    <p:sldId id="285" r:id="rId31"/>
  </p:sldIdLst>
  <p:sldSz cx="9144000" cy="6858000" type="screen4x3"/>
  <p:notesSz cx="6881813"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80" d="100"/>
          <a:sy n="80" d="100"/>
        </p:scale>
        <p:origin x="-1086" y="3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vl1pPr>
          </a:lstStyle>
          <a:p>
            <a:endParaRPr lang="en-US"/>
          </a:p>
        </p:txBody>
      </p:sp>
      <p:sp>
        <p:nvSpPr>
          <p:cNvPr id="3" name="Date Placeholder 2"/>
          <p:cNvSpPr>
            <a:spLocks noGrp="1"/>
          </p:cNvSpPr>
          <p:nvPr>
            <p:ph type="dt" sz="quarter" idx="1"/>
          </p:nvPr>
        </p:nvSpPr>
        <p:spPr>
          <a:xfrm>
            <a:off x="3898102" y="0"/>
            <a:ext cx="2982119" cy="464820"/>
          </a:xfrm>
          <a:prstGeom prst="rect">
            <a:avLst/>
          </a:prstGeom>
        </p:spPr>
        <p:txBody>
          <a:bodyPr vert="horz" lIns="92446" tIns="46223" rIns="92446" bIns="46223" rtlCol="0"/>
          <a:lstStyle>
            <a:lvl1pPr algn="r">
              <a:defRPr sz="1200"/>
            </a:lvl1pPr>
          </a:lstStyle>
          <a:p>
            <a:fld id="{2AAB6D90-1584-4AD4-85DE-EF0FCA94ADD1}" type="datetimeFigureOut">
              <a:rPr lang="en-US" smtClean="0"/>
              <a:pPr/>
              <a:t>2/27/2020</a:t>
            </a:fld>
            <a:endParaRPr lang="en-US"/>
          </a:p>
        </p:txBody>
      </p:sp>
      <p:sp>
        <p:nvSpPr>
          <p:cNvPr id="4" name="Footer Placeholder 3"/>
          <p:cNvSpPr>
            <a:spLocks noGrp="1"/>
          </p:cNvSpPr>
          <p:nvPr>
            <p:ph type="ftr" sz="quarter" idx="2"/>
          </p:nvPr>
        </p:nvSpPr>
        <p:spPr>
          <a:xfrm>
            <a:off x="0" y="8829967"/>
            <a:ext cx="2982119" cy="464820"/>
          </a:xfrm>
          <a:prstGeom prst="rect">
            <a:avLst/>
          </a:prstGeom>
        </p:spPr>
        <p:txBody>
          <a:bodyPr vert="horz" lIns="92446" tIns="46223" rIns="92446" bIns="46223" rtlCol="0" anchor="b"/>
          <a:lstStyle>
            <a:lvl1pPr algn="l">
              <a:defRPr sz="1200"/>
            </a:lvl1pPr>
          </a:lstStyle>
          <a:p>
            <a:endParaRPr lang="en-US"/>
          </a:p>
        </p:txBody>
      </p:sp>
      <p:sp>
        <p:nvSpPr>
          <p:cNvPr id="5" name="Slide Number Placeholder 4"/>
          <p:cNvSpPr>
            <a:spLocks noGrp="1"/>
          </p:cNvSpPr>
          <p:nvPr>
            <p:ph type="sldNum" sz="quarter" idx="3"/>
          </p:nvPr>
        </p:nvSpPr>
        <p:spPr>
          <a:xfrm>
            <a:off x="3898102" y="8829967"/>
            <a:ext cx="2982119" cy="464820"/>
          </a:xfrm>
          <a:prstGeom prst="rect">
            <a:avLst/>
          </a:prstGeom>
        </p:spPr>
        <p:txBody>
          <a:bodyPr vert="horz" lIns="92446" tIns="46223" rIns="92446" bIns="46223" rtlCol="0" anchor="b"/>
          <a:lstStyle>
            <a:lvl1pPr algn="r">
              <a:defRPr sz="1200"/>
            </a:lvl1pPr>
          </a:lstStyle>
          <a:p>
            <a:fld id="{A190B8DC-AEA8-4090-BAB4-1EBBA5A18D33}"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86ED14B-2693-4203-9604-4B1E611FBCE4}" type="datetimeFigureOut">
              <a:rPr lang="en-US" smtClean="0"/>
              <a:pPr/>
              <a:t>2/27/2020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5F652D-4CC9-471B-B43D-91D940D8C97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6ED14B-2693-4203-9604-4B1E611FBCE4}" type="datetimeFigureOut">
              <a:rPr lang="en-US" smtClean="0"/>
              <a:pPr/>
              <a:t>2/27/2020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5F652D-4CC9-471B-B43D-91D940D8C97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6ED14B-2693-4203-9604-4B1E611FBCE4}" type="datetimeFigureOut">
              <a:rPr lang="en-US" smtClean="0"/>
              <a:pPr/>
              <a:t>2/27/2020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5F652D-4CC9-471B-B43D-91D940D8C97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6ED14B-2693-4203-9604-4B1E611FBCE4}" type="datetimeFigureOut">
              <a:rPr lang="en-US" smtClean="0"/>
              <a:pPr/>
              <a:t>2/27/2020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5F652D-4CC9-471B-B43D-91D940D8C97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86ED14B-2693-4203-9604-4B1E611FBCE4}" type="datetimeFigureOut">
              <a:rPr lang="en-US" smtClean="0"/>
              <a:pPr/>
              <a:t>2/27/2020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5F652D-4CC9-471B-B43D-91D940D8C97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86ED14B-2693-4203-9604-4B1E611FBCE4}" type="datetimeFigureOut">
              <a:rPr lang="en-US" smtClean="0"/>
              <a:pPr/>
              <a:t>2/27/2020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E5F652D-4CC9-471B-B43D-91D940D8C97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86ED14B-2693-4203-9604-4B1E611FBCE4}" type="datetimeFigureOut">
              <a:rPr lang="en-US" smtClean="0"/>
              <a:pPr/>
              <a:t>2/27/2020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E5F652D-4CC9-471B-B43D-91D940D8C97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86ED14B-2693-4203-9604-4B1E611FBCE4}" type="datetimeFigureOut">
              <a:rPr lang="en-US" smtClean="0"/>
              <a:pPr/>
              <a:t>2/27/2020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E5F652D-4CC9-471B-B43D-91D940D8C97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86ED14B-2693-4203-9604-4B1E611FBCE4}" type="datetimeFigureOut">
              <a:rPr lang="en-US" smtClean="0"/>
              <a:pPr/>
              <a:t>2/27/2020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E5F652D-4CC9-471B-B43D-91D940D8C97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6ED14B-2693-4203-9604-4B1E611FBCE4}" type="datetimeFigureOut">
              <a:rPr lang="en-US" smtClean="0"/>
              <a:pPr/>
              <a:t>2/27/2020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E5F652D-4CC9-471B-B43D-91D940D8C97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6ED14B-2693-4203-9604-4B1E611FBCE4}" type="datetimeFigureOut">
              <a:rPr lang="en-US" smtClean="0"/>
              <a:pPr/>
              <a:t>2/27/2020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E5F652D-4CC9-471B-B43D-91D940D8C97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6ED14B-2693-4203-9604-4B1E611FBCE4}" type="datetimeFigureOut">
              <a:rPr lang="en-US" smtClean="0"/>
              <a:pPr/>
              <a:t>2/27/2020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5F652D-4CC9-471B-B43D-91D940D8C97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fontScale="90000"/>
          </a:bodyPr>
          <a:lstStyle/>
          <a:p>
            <a:r>
              <a:rPr lang="en-US" b="1" dirty="0" smtClean="0"/>
              <a:t>Foundation of Education</a:t>
            </a:r>
            <a:br>
              <a:rPr lang="en-US" b="1" dirty="0" smtClean="0"/>
            </a:br>
            <a:r>
              <a:rPr lang="en-US" b="1" dirty="0" smtClean="0"/>
              <a:t>EDU- 24102</a:t>
            </a:r>
            <a:br>
              <a:rPr lang="en-US" b="1" dirty="0" smtClean="0"/>
            </a:br>
            <a:r>
              <a:rPr lang="en-US" dirty="0" smtClean="0"/>
              <a:t/>
            </a:r>
            <a:br>
              <a:rPr lang="en-US" dirty="0" smtClean="0"/>
            </a:br>
            <a:r>
              <a:rPr lang="en-US" dirty="0" smtClean="0"/>
              <a:t/>
            </a:r>
            <a:br>
              <a:rPr lang="en-US" dirty="0" smtClean="0"/>
            </a:br>
            <a:r>
              <a:rPr lang="en-US" b="1" dirty="0" smtClean="0"/>
              <a:t>Dr. Muhammad </a:t>
            </a:r>
            <a:r>
              <a:rPr lang="en-US" b="1" dirty="0" err="1" smtClean="0"/>
              <a:t>Athar</a:t>
            </a:r>
            <a:r>
              <a:rPr lang="en-US" b="1" dirty="0" smtClean="0"/>
              <a:t> </a:t>
            </a:r>
            <a:r>
              <a:rPr lang="en-US" b="1" dirty="0" err="1" smtClean="0"/>
              <a:t>Hussain</a:t>
            </a:r>
            <a:endParaRPr lang="en-US" b="1" dirty="0"/>
          </a:p>
        </p:txBody>
      </p:sp>
      <p:sp>
        <p:nvSpPr>
          <p:cNvPr id="5" name="Subtitle 4"/>
          <p:cNvSpPr>
            <a:spLocks noGrp="1"/>
          </p:cNvSpPr>
          <p:nvPr>
            <p:ph type="subTitle" idx="1"/>
          </p:nvPr>
        </p:nvSpPr>
        <p:spPr>
          <a:xfrm>
            <a:off x="4953000" y="5105400"/>
            <a:ext cx="2819400" cy="533400"/>
          </a:xfrm>
        </p:spPr>
        <p:txBody>
          <a:bodyPr>
            <a:normAutofit lnSpcReduction="10000"/>
          </a:bodyPr>
          <a:lstStyle/>
          <a:p>
            <a:r>
              <a:rPr lang="en-US" b="1" dirty="0" smtClean="0">
                <a:solidFill>
                  <a:schemeClr val="tx1"/>
                </a:solidFill>
              </a:rPr>
              <a:t>Lecture No. 1</a:t>
            </a:r>
            <a:endParaRPr lang="en-US" b="1" dirty="0">
              <a:solidFill>
                <a:schemeClr val="tx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latin typeface="Times New Roman" pitchFamily="18" charset="0"/>
                <a:cs typeface="Times New Roman" pitchFamily="18" charset="0"/>
              </a:rPr>
              <a:t>What is </a:t>
            </a:r>
            <a:r>
              <a:rPr lang="en-US" b="1" dirty="0" smtClean="0">
                <a:latin typeface="Times New Roman" pitchFamily="18" charset="0"/>
                <a:cs typeface="Times New Roman" pitchFamily="18" charset="0"/>
              </a:rPr>
              <a:t>Philosophy</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pPr marL="0" indent="0" algn="just">
              <a:buNone/>
            </a:pPr>
            <a:r>
              <a:rPr lang="en-US" sz="3600" dirty="0">
                <a:latin typeface="Times New Roman" pitchFamily="18" charset="0"/>
                <a:cs typeface="Times New Roman" pitchFamily="18" charset="0"/>
              </a:rPr>
              <a:t>Philosophy is the combination of two Greek words (Philo_ Love &amp; Sophia_ Wisdom). </a:t>
            </a:r>
            <a:r>
              <a:rPr lang="en-US" sz="3600" dirty="0" smtClean="0">
                <a:latin typeface="Times New Roman" pitchFamily="18" charset="0"/>
                <a:cs typeface="Times New Roman" pitchFamily="18" charset="0"/>
              </a:rPr>
              <a:t>In </a:t>
            </a:r>
            <a:r>
              <a:rPr lang="en-US" sz="3600" dirty="0">
                <a:latin typeface="Times New Roman" pitchFamily="18" charset="0"/>
                <a:cs typeface="Times New Roman" pitchFamily="18" charset="0"/>
              </a:rPr>
              <a:t>simple word philosophy means Love of knowledge or love of wisdom.</a:t>
            </a:r>
          </a:p>
          <a:p>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440363"/>
          </a:xfrm>
        </p:spPr>
        <p:txBody>
          <a:bodyPr>
            <a:normAutofit/>
          </a:bodyPr>
          <a:lstStyle/>
          <a:p>
            <a:pPr lvl="0"/>
            <a:r>
              <a:rPr lang="en-US" b="1" dirty="0">
                <a:latin typeface="Times New Roman" pitchFamily="18" charset="0"/>
                <a:cs typeface="Times New Roman" pitchFamily="18" charset="0"/>
              </a:rPr>
              <a:t>According to Plato</a:t>
            </a: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“Philosophy aims at a knowledge of the eternal nature of things”. </a:t>
            </a:r>
          </a:p>
          <a:p>
            <a:r>
              <a:rPr lang="en-US" b="1" dirty="0" smtClean="0">
                <a:latin typeface="Times New Roman" pitchFamily="18" charset="0"/>
                <a:cs typeface="Times New Roman" pitchFamily="18" charset="0"/>
              </a:rPr>
              <a:t>Cicero’s View</a:t>
            </a:r>
            <a:r>
              <a:rPr lang="en-US" dirty="0" smtClean="0">
                <a:latin typeface="Times New Roman" pitchFamily="18" charset="0"/>
                <a:cs typeface="Times New Roman" pitchFamily="18" charset="0"/>
              </a:rPr>
              <a:t>. Cicero defines philosophy as “the mother of all arts”. </a:t>
            </a:r>
            <a:endParaRPr lang="en-US" dirty="0">
              <a:latin typeface="Times New Roman" pitchFamily="18" charset="0"/>
              <a:cs typeface="Times New Roman" pitchFamily="18" charset="0"/>
            </a:endParaRPr>
          </a:p>
          <a:p>
            <a:r>
              <a:rPr lang="en-US" b="1" dirty="0" smtClean="0">
                <a:latin typeface="Times New Roman" pitchFamily="18" charset="0"/>
                <a:cs typeface="Times New Roman" pitchFamily="18" charset="0"/>
              </a:rPr>
              <a:t>According </a:t>
            </a:r>
            <a:r>
              <a:rPr lang="en-US" b="1" dirty="0">
                <a:latin typeface="Times New Roman" pitchFamily="18" charset="0"/>
                <a:cs typeface="Times New Roman" pitchFamily="18" charset="0"/>
              </a:rPr>
              <a:t>to John, </a:t>
            </a:r>
            <a:r>
              <a:rPr lang="en-US" dirty="0">
                <a:latin typeface="Times New Roman" pitchFamily="18" charset="0"/>
                <a:cs typeface="Times New Roman" pitchFamily="18" charset="0"/>
              </a:rPr>
              <a:t>“Philosophy is intellectual and </a:t>
            </a:r>
            <a:r>
              <a:rPr lang="en-US" dirty="0" smtClean="0">
                <a:latin typeface="Times New Roman" pitchFamily="18" charset="0"/>
                <a:cs typeface="Times New Roman" pitchFamily="18" charset="0"/>
              </a:rPr>
              <a:t>mental </a:t>
            </a:r>
            <a:r>
              <a:rPr lang="en-US" dirty="0">
                <a:latin typeface="Times New Roman" pitchFamily="18" charset="0"/>
                <a:cs typeface="Times New Roman" pitchFamily="18" charset="0"/>
              </a:rPr>
              <a:t>activity</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a:p>
            <a:r>
              <a:rPr lang="en-US" b="1" dirty="0" smtClean="0">
                <a:latin typeface="Times New Roman" pitchFamily="18" charset="0"/>
                <a:cs typeface="Times New Roman" pitchFamily="18" charset="0"/>
              </a:rPr>
              <a:t>According </a:t>
            </a:r>
            <a:r>
              <a:rPr lang="en-US" b="1" dirty="0">
                <a:latin typeface="Times New Roman" pitchFamily="18" charset="0"/>
                <a:cs typeface="Times New Roman" pitchFamily="18" charset="0"/>
              </a:rPr>
              <a:t>to John Locke, </a:t>
            </a:r>
            <a:r>
              <a:rPr lang="en-US" dirty="0">
                <a:latin typeface="Times New Roman" pitchFamily="18" charset="0"/>
                <a:cs typeface="Times New Roman" pitchFamily="18" charset="0"/>
              </a:rPr>
              <a:t>“Philosophy is the investigation of nature, causes, principle of reality, values and it is based on logical reasoning rather that empirical method</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latin typeface="Times New Roman" pitchFamily="18" charset="0"/>
                <a:cs typeface="Times New Roman" pitchFamily="18" charset="0"/>
              </a:rPr>
              <a:t>Branches of </a:t>
            </a:r>
            <a:r>
              <a:rPr lang="en-US" b="1" dirty="0" smtClean="0">
                <a:latin typeface="Times New Roman" pitchFamily="18" charset="0"/>
                <a:cs typeface="Times New Roman" pitchFamily="18" charset="0"/>
              </a:rPr>
              <a:t>Philosophy</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pPr marL="514350" indent="-514350">
              <a:buAutoNum type="arabicPeriod"/>
            </a:pPr>
            <a:r>
              <a:rPr lang="en-US" b="1" dirty="0" smtClean="0">
                <a:latin typeface="Times New Roman" pitchFamily="18" charset="0"/>
                <a:cs typeface="Times New Roman" pitchFamily="18" charset="0"/>
              </a:rPr>
              <a:t>Meta </a:t>
            </a:r>
            <a:r>
              <a:rPr lang="en-US" b="1" dirty="0">
                <a:latin typeface="Times New Roman" pitchFamily="18" charset="0"/>
                <a:cs typeface="Times New Roman" pitchFamily="18" charset="0"/>
              </a:rPr>
              <a:t>Physics:</a:t>
            </a:r>
            <a:endParaRPr lang="en-US" dirty="0">
              <a:latin typeface="Times New Roman" pitchFamily="18" charset="0"/>
              <a:cs typeface="Times New Roman" pitchFamily="18" charset="0"/>
            </a:endParaRPr>
          </a:p>
          <a:p>
            <a:pPr marL="0" indent="0" algn="just">
              <a:buNone/>
            </a:pPr>
            <a:endParaRPr lang="en-US" sz="1200" dirty="0" smtClean="0">
              <a:latin typeface="Times New Roman" pitchFamily="18" charset="0"/>
              <a:cs typeface="Times New Roman" pitchFamily="18" charset="0"/>
            </a:endParaRPr>
          </a:p>
          <a:p>
            <a:pPr marL="0" indent="0" algn="just">
              <a:buNone/>
            </a:pPr>
            <a:r>
              <a:rPr lang="en-US" dirty="0" smtClean="0">
                <a:latin typeface="Times New Roman" pitchFamily="18" charset="0"/>
                <a:cs typeface="Times New Roman" pitchFamily="18" charset="0"/>
              </a:rPr>
              <a:t>Physics </a:t>
            </a:r>
            <a:r>
              <a:rPr lang="en-US" dirty="0">
                <a:latin typeface="Times New Roman" pitchFamily="18" charset="0"/>
                <a:cs typeface="Times New Roman" pitchFamily="18" charset="0"/>
              </a:rPr>
              <a:t>means “Nature” and Meta means “Above”. It is highly general and abstract issues about the nature of reality. It is a branch of philosophy responsible for the study of existence, reality and essence. Its main branches are as follow.</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6019800"/>
          </a:xfrm>
        </p:spPr>
        <p:txBody>
          <a:bodyPr>
            <a:noAutofit/>
          </a:bodyPr>
          <a:lstStyle/>
          <a:p>
            <a:pPr marL="514350" lvl="0" indent="-514350" algn="just">
              <a:buFont typeface="+mj-lt"/>
              <a:buAutoNum type="arabicPeriod"/>
            </a:pPr>
            <a:r>
              <a:rPr lang="en-US" sz="2750" b="1" dirty="0">
                <a:latin typeface="Times New Roman" pitchFamily="18" charset="0"/>
                <a:cs typeface="Times New Roman" pitchFamily="18" charset="0"/>
              </a:rPr>
              <a:t>Cosmogony:</a:t>
            </a:r>
            <a:r>
              <a:rPr lang="en-US" sz="2750" dirty="0">
                <a:latin typeface="Times New Roman" pitchFamily="18" charset="0"/>
                <a:cs typeface="Times New Roman" pitchFamily="18" charset="0"/>
              </a:rPr>
              <a:t> this is a study of creation. Is the world created or is it eternal? How was world created? Why was it created? What is the purpose in creation</a:t>
            </a:r>
            <a:r>
              <a:rPr lang="en-US" sz="2750" dirty="0" smtClean="0">
                <a:latin typeface="Times New Roman" pitchFamily="18" charset="0"/>
                <a:cs typeface="Times New Roman" pitchFamily="18" charset="0"/>
              </a:rPr>
              <a:t>?</a:t>
            </a:r>
            <a:endParaRPr lang="en-US" sz="2750" dirty="0">
              <a:latin typeface="Times New Roman" pitchFamily="18" charset="0"/>
              <a:cs typeface="Times New Roman" pitchFamily="18" charset="0"/>
            </a:endParaRPr>
          </a:p>
          <a:p>
            <a:pPr marL="514350" lvl="0" indent="-514350" algn="just">
              <a:buFont typeface="+mj-lt"/>
              <a:buAutoNum type="arabicPeriod"/>
            </a:pPr>
            <a:r>
              <a:rPr lang="en-US" sz="2750" b="1" dirty="0">
                <a:latin typeface="Times New Roman" pitchFamily="18" charset="0"/>
                <a:cs typeface="Times New Roman" pitchFamily="18" charset="0"/>
              </a:rPr>
              <a:t>Cosmology:</a:t>
            </a:r>
            <a:r>
              <a:rPr lang="en-US" sz="2750" dirty="0">
                <a:latin typeface="Times New Roman" pitchFamily="18" charset="0"/>
                <a:cs typeface="Times New Roman" pitchFamily="18" charset="0"/>
              </a:rPr>
              <a:t> the main problem of cosmology are: is the world one or is it many, or is it both one or </a:t>
            </a:r>
            <a:r>
              <a:rPr lang="en-US" sz="2750" dirty="0" smtClean="0">
                <a:latin typeface="Times New Roman" pitchFamily="18" charset="0"/>
                <a:cs typeface="Times New Roman" pitchFamily="18" charset="0"/>
              </a:rPr>
              <a:t>many</a:t>
            </a:r>
            <a:endParaRPr lang="en-US" sz="2750" dirty="0">
              <a:latin typeface="Times New Roman" pitchFamily="18" charset="0"/>
              <a:cs typeface="Times New Roman" pitchFamily="18" charset="0"/>
            </a:endParaRPr>
          </a:p>
          <a:p>
            <a:pPr marL="514350" lvl="0" indent="-514350" algn="just">
              <a:buFont typeface="+mj-lt"/>
              <a:buAutoNum type="arabicPeriod"/>
            </a:pPr>
            <a:r>
              <a:rPr lang="en-US" sz="2750" b="1" dirty="0">
                <a:latin typeface="Times New Roman" pitchFamily="18" charset="0"/>
                <a:cs typeface="Times New Roman" pitchFamily="18" charset="0"/>
              </a:rPr>
              <a:t>Ontology:</a:t>
            </a:r>
            <a:r>
              <a:rPr lang="en-US" sz="2750" dirty="0">
                <a:latin typeface="Times New Roman" pitchFamily="18" charset="0"/>
                <a:cs typeface="Times New Roman" pitchFamily="18" charset="0"/>
              </a:rPr>
              <a:t> ontology is the study of ultimate reality. Is the reality one or is it many or is it either one or many. If reality is many than what it the relation between these many elements. </a:t>
            </a:r>
          </a:p>
          <a:p>
            <a:pPr marL="514350" indent="-514350" algn="just">
              <a:buFont typeface="+mj-lt"/>
              <a:buAutoNum type="arabicPeriod"/>
            </a:pPr>
            <a:r>
              <a:rPr lang="en-US" sz="2750" b="1" dirty="0">
                <a:latin typeface="Times New Roman" pitchFamily="18" charset="0"/>
                <a:cs typeface="Times New Roman" pitchFamily="18" charset="0"/>
              </a:rPr>
              <a:t>Eschatology:</a:t>
            </a:r>
            <a:r>
              <a:rPr lang="en-US" sz="2750" dirty="0">
                <a:latin typeface="Times New Roman" pitchFamily="18" charset="0"/>
                <a:cs typeface="Times New Roman" pitchFamily="18" charset="0"/>
              </a:rPr>
              <a:t> the discussion of the condition of soul after death, the nature of the other world, etc. form the subject matter of this branch of philosophy.</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791200"/>
          </a:xfrm>
        </p:spPr>
        <p:txBody>
          <a:bodyPr>
            <a:normAutofit/>
          </a:bodyPr>
          <a:lstStyle/>
          <a:p>
            <a:pPr>
              <a:buNone/>
            </a:pPr>
            <a:r>
              <a:rPr lang="en-US" b="1" dirty="0">
                <a:latin typeface="Times New Roman" pitchFamily="18" charset="0"/>
                <a:cs typeface="Times New Roman" pitchFamily="18" charset="0"/>
              </a:rPr>
              <a:t>2.	</a:t>
            </a:r>
            <a:r>
              <a:rPr lang="en-US" b="1" dirty="0" smtClean="0">
                <a:latin typeface="Times New Roman" pitchFamily="18" charset="0"/>
                <a:cs typeface="Times New Roman" pitchFamily="18" charset="0"/>
              </a:rPr>
              <a:t> Epistemology:</a:t>
            </a:r>
            <a:endParaRPr lang="en-US" dirty="0">
              <a:latin typeface="Times New Roman" pitchFamily="18" charset="0"/>
              <a:cs typeface="Times New Roman" pitchFamily="18" charset="0"/>
            </a:endParaRPr>
          </a:p>
          <a:p>
            <a:pPr marL="0" indent="0" algn="just">
              <a:buNone/>
            </a:pPr>
            <a:r>
              <a:rPr lang="en-US" sz="3600" dirty="0">
                <a:latin typeface="Times New Roman" pitchFamily="18" charset="0"/>
                <a:cs typeface="Times New Roman" pitchFamily="18" charset="0"/>
              </a:rPr>
              <a:t>Episteme_ Knowledge and Logos_ Science of theory. It is the study of our method of acquiring knowledge. It considers questions such as, what is knowledge. How do we acquire knowledge? How much knowledge do we have? It is required in order to be able to determine the truth from false by determining a proper method of evaluation</a:t>
            </a:r>
            <a:r>
              <a:rPr lang="en-US" sz="3600" dirty="0" smtClean="0">
                <a:latin typeface="Times New Roman" pitchFamily="18" charset="0"/>
                <a:cs typeface="Times New Roman" pitchFamily="18" charset="0"/>
              </a:rPr>
              <a:t>.</a:t>
            </a:r>
            <a:endParaRPr lang="en-US" sz="3600" dirty="0">
              <a:latin typeface="Times New Roman" pitchFamily="18" charset="0"/>
              <a:cs typeface="Times New Roman"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normAutofit/>
          </a:bodyPr>
          <a:lstStyle/>
          <a:p>
            <a:pPr>
              <a:buNone/>
            </a:pPr>
            <a:r>
              <a:rPr lang="en-US" b="1" dirty="0" smtClean="0">
                <a:latin typeface="Times New Roman" pitchFamily="18" charset="0"/>
                <a:cs typeface="Times New Roman" pitchFamily="18" charset="0"/>
              </a:rPr>
              <a:t>3. Axiology</a:t>
            </a:r>
            <a:endParaRPr lang="en-US" dirty="0">
              <a:latin typeface="Times New Roman" pitchFamily="18" charset="0"/>
              <a:cs typeface="Times New Roman" pitchFamily="18" charset="0"/>
            </a:endParaRPr>
          </a:p>
          <a:p>
            <a:pPr marL="0" indent="0" algn="just">
              <a:buNone/>
            </a:pPr>
            <a:r>
              <a:rPr lang="en-US" dirty="0" smtClean="0">
                <a:latin typeface="Times New Roman" pitchFamily="18" charset="0"/>
                <a:cs typeface="Times New Roman" pitchFamily="18" charset="0"/>
              </a:rPr>
              <a:t>This </a:t>
            </a:r>
            <a:r>
              <a:rPr lang="en-US" dirty="0">
                <a:latin typeface="Times New Roman" pitchFamily="18" charset="0"/>
                <a:cs typeface="Times New Roman" pitchFamily="18" charset="0"/>
              </a:rPr>
              <a:t>branch of philosophy studies values. It is a label for issues about well values. It is branch of study dealing with what is the proper course of action for man. It is the study of right and wrong in human </a:t>
            </a:r>
            <a:r>
              <a:rPr lang="en-US" dirty="0" err="1">
                <a:latin typeface="Times New Roman" pitchFamily="18" charset="0"/>
                <a:cs typeface="Times New Roman" pitchFamily="18" charset="0"/>
              </a:rPr>
              <a:t>endeavours</a:t>
            </a:r>
            <a:r>
              <a:rPr lang="en-US" dirty="0">
                <a:latin typeface="Times New Roman" pitchFamily="18" charset="0"/>
                <a:cs typeface="Times New Roman" pitchFamily="18" charset="0"/>
              </a:rPr>
              <a:t>. At more fundamental level, it is the method by which we categorize our values and purse them. It is mean of deciding our course of action without it our actions would be random and aimless.</a:t>
            </a:r>
          </a:p>
          <a:p>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normAutofit/>
          </a:bodyPr>
          <a:lstStyle/>
          <a:p>
            <a:pPr lvl="0" algn="just"/>
            <a:r>
              <a:rPr lang="en-US" sz="3600" b="1" dirty="0">
                <a:latin typeface="Times New Roman" pitchFamily="18" charset="0"/>
                <a:cs typeface="Times New Roman" pitchFamily="18" charset="0"/>
              </a:rPr>
              <a:t>Ethics:</a:t>
            </a:r>
            <a:r>
              <a:rPr lang="en-US" sz="3600" dirty="0">
                <a:latin typeface="Times New Roman" pitchFamily="18" charset="0"/>
                <a:cs typeface="Times New Roman" pitchFamily="18" charset="0"/>
              </a:rPr>
              <a:t> ethics discuss the criteria of right and good</a:t>
            </a:r>
          </a:p>
          <a:p>
            <a:pPr lvl="0" algn="just"/>
            <a:r>
              <a:rPr lang="en-US" sz="3600" b="1" dirty="0">
                <a:latin typeface="Times New Roman" pitchFamily="18" charset="0"/>
                <a:cs typeface="Times New Roman" pitchFamily="18" charset="0"/>
              </a:rPr>
              <a:t>Aesthetics:</a:t>
            </a:r>
            <a:r>
              <a:rPr lang="en-US" sz="3600" dirty="0">
                <a:latin typeface="Times New Roman" pitchFamily="18" charset="0"/>
                <a:cs typeface="Times New Roman" pitchFamily="18" charset="0"/>
              </a:rPr>
              <a:t> aesthetics discuss the nature and criteria of beauty</a:t>
            </a:r>
          </a:p>
          <a:p>
            <a:pPr lvl="0" algn="just"/>
            <a:r>
              <a:rPr lang="en-US" sz="3600" b="1" dirty="0">
                <a:latin typeface="Times New Roman" pitchFamily="18" charset="0"/>
                <a:cs typeface="Times New Roman" pitchFamily="18" charset="0"/>
              </a:rPr>
              <a:t>Logic Studies:</a:t>
            </a:r>
            <a:r>
              <a:rPr lang="en-US" sz="3600" dirty="0">
                <a:latin typeface="Times New Roman" pitchFamily="18" charset="0"/>
                <a:cs typeface="Times New Roman" pitchFamily="18" charset="0"/>
              </a:rPr>
              <a:t> the subject matter of logic includes the method of </a:t>
            </a:r>
            <a:r>
              <a:rPr lang="en-US" sz="3600" dirty="0" smtClean="0">
                <a:latin typeface="Times New Roman" pitchFamily="18" charset="0"/>
                <a:cs typeface="Times New Roman" pitchFamily="18" charset="0"/>
              </a:rPr>
              <a:t>judgment. Hypothesis</a:t>
            </a:r>
            <a:r>
              <a:rPr lang="en-US" sz="3600" dirty="0">
                <a:latin typeface="Times New Roman" pitchFamily="18" charset="0"/>
                <a:cs typeface="Times New Roman" pitchFamily="18" charset="0"/>
              </a:rPr>
              <a:t>, comparison, classification and fundamental laws of thoughts.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lstStyle/>
          <a:p>
            <a:pPr marL="514350" indent="-514350">
              <a:buAutoNum type="arabicPeriod" startAt="4"/>
            </a:pPr>
            <a:r>
              <a:rPr lang="en-US" b="1" dirty="0" smtClean="0">
                <a:latin typeface="Times New Roman" pitchFamily="18" charset="0"/>
                <a:cs typeface="Times New Roman" pitchFamily="18" charset="0"/>
              </a:rPr>
              <a:t>Philosophy </a:t>
            </a:r>
            <a:r>
              <a:rPr lang="en-US" b="1" dirty="0">
                <a:latin typeface="Times New Roman" pitchFamily="18" charset="0"/>
                <a:cs typeface="Times New Roman" pitchFamily="18" charset="0"/>
              </a:rPr>
              <a:t>of Science:</a:t>
            </a:r>
            <a:endParaRPr lang="en-US" dirty="0">
              <a:latin typeface="Times New Roman" pitchFamily="18" charset="0"/>
              <a:cs typeface="Times New Roman" pitchFamily="18" charset="0"/>
            </a:endParaRPr>
          </a:p>
          <a:p>
            <a:pPr marL="0" indent="0" algn="just">
              <a:buNone/>
            </a:pPr>
            <a:r>
              <a:rPr lang="en-US" dirty="0" smtClean="0">
                <a:latin typeface="Times New Roman" pitchFamily="18" charset="0"/>
                <a:cs typeface="Times New Roman" pitchFamily="18" charset="0"/>
              </a:rPr>
              <a:t>This </a:t>
            </a:r>
            <a:r>
              <a:rPr lang="en-US" dirty="0">
                <a:latin typeface="Times New Roman" pitchFamily="18" charset="0"/>
                <a:cs typeface="Times New Roman" pitchFamily="18" charset="0"/>
              </a:rPr>
              <a:t>branch is concerned with the philosophical examination of the postulates and conclusions of different sciences</a:t>
            </a:r>
            <a:r>
              <a:rPr lang="en-US" dirty="0" smtClean="0">
                <a:latin typeface="Times New Roman" pitchFamily="18" charset="0"/>
                <a:cs typeface="Times New Roman" pitchFamily="18" charset="0"/>
              </a:rPr>
              <a:t>.</a:t>
            </a:r>
          </a:p>
          <a:p>
            <a:pPr>
              <a:buNone/>
            </a:pPr>
            <a:endParaRPr lang="en-US" b="1" dirty="0" smtClean="0">
              <a:latin typeface="Times New Roman" pitchFamily="18" charset="0"/>
              <a:cs typeface="Times New Roman" pitchFamily="18" charset="0"/>
            </a:endParaRPr>
          </a:p>
          <a:p>
            <a:pPr marL="514350" indent="-514350">
              <a:buAutoNum type="arabicPeriod" startAt="5"/>
            </a:pPr>
            <a:r>
              <a:rPr lang="en-US" b="1" dirty="0" smtClean="0">
                <a:latin typeface="Times New Roman" pitchFamily="18" charset="0"/>
                <a:cs typeface="Times New Roman" pitchFamily="18" charset="0"/>
              </a:rPr>
              <a:t>Philosophy </a:t>
            </a:r>
            <a:r>
              <a:rPr lang="en-US" b="1" dirty="0">
                <a:latin typeface="Times New Roman" pitchFamily="18" charset="0"/>
                <a:cs typeface="Times New Roman" pitchFamily="18" charset="0"/>
              </a:rPr>
              <a:t>of Social Science:</a:t>
            </a:r>
            <a:endParaRPr lang="en-US" dirty="0">
              <a:latin typeface="Times New Roman" pitchFamily="18" charset="0"/>
              <a:cs typeface="Times New Roman" pitchFamily="18" charset="0"/>
            </a:endParaRPr>
          </a:p>
          <a:p>
            <a:pPr marL="0" indent="0" algn="just">
              <a:buNone/>
            </a:pPr>
            <a:r>
              <a:rPr lang="en-US" dirty="0" smtClean="0">
                <a:latin typeface="Times New Roman" pitchFamily="18" charset="0"/>
                <a:cs typeface="Times New Roman" pitchFamily="18" charset="0"/>
              </a:rPr>
              <a:t>The </a:t>
            </a:r>
            <a:r>
              <a:rPr lang="en-US" dirty="0">
                <a:latin typeface="Times New Roman" pitchFamily="18" charset="0"/>
                <a:cs typeface="Times New Roman" pitchFamily="18" charset="0"/>
              </a:rPr>
              <a:t>philosophical problems in different social sciences give birth to different branches of philosophy of which the main are as follows.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715000"/>
          </a:xfrm>
        </p:spPr>
        <p:txBody>
          <a:bodyPr>
            <a:normAutofit/>
          </a:bodyPr>
          <a:lstStyle/>
          <a:p>
            <a:pPr marL="514350" lvl="0" indent="-514350">
              <a:buFont typeface="+mj-lt"/>
              <a:buAutoNum type="arabicPeriod"/>
            </a:pPr>
            <a:r>
              <a:rPr lang="en-US" sz="2400" b="1" dirty="0">
                <a:latin typeface="Times New Roman" pitchFamily="18" charset="0"/>
                <a:cs typeface="Times New Roman" pitchFamily="18" charset="0"/>
              </a:rPr>
              <a:t>Philosophy of Education:</a:t>
            </a:r>
            <a:r>
              <a:rPr lang="en-US" sz="2400" dirty="0">
                <a:latin typeface="Times New Roman" pitchFamily="18" charset="0"/>
                <a:cs typeface="Times New Roman" pitchFamily="18" charset="0"/>
              </a:rPr>
              <a:t> This is concerned with the aims of education and the basic philosophical problems arising in the field of education</a:t>
            </a:r>
            <a:r>
              <a:rPr lang="en-U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a:p>
            <a:pPr marL="514350" lvl="0" indent="-514350">
              <a:buFont typeface="+mj-lt"/>
              <a:buAutoNum type="arabicPeriod"/>
            </a:pPr>
            <a:r>
              <a:rPr lang="en-US" sz="2400" b="1" dirty="0">
                <a:latin typeface="Times New Roman" pitchFamily="18" charset="0"/>
                <a:cs typeface="Times New Roman" pitchFamily="18" charset="0"/>
              </a:rPr>
              <a:t>Political Philosophy:</a:t>
            </a:r>
            <a:r>
              <a:rPr lang="en-US" sz="2400" dirty="0">
                <a:latin typeface="Times New Roman" pitchFamily="18" charset="0"/>
                <a:cs typeface="Times New Roman" pitchFamily="18" charset="0"/>
              </a:rPr>
              <a:t> this branch of philosophy is concerned with the form of government, form of state and other basic problems arising in the political fields. It is the study of government and relationship of individuals and communities to the state. It includes questions about law, property, rights and obligations of citizens</a:t>
            </a:r>
            <a:r>
              <a:rPr lang="en-U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a:p>
            <a:pPr marL="514350" lvl="0" indent="-514350">
              <a:buFont typeface="+mj-lt"/>
              <a:buAutoNum type="arabicPeriod"/>
            </a:pPr>
            <a:r>
              <a:rPr lang="en-US" sz="2400" b="1" dirty="0">
                <a:latin typeface="Times New Roman" pitchFamily="18" charset="0"/>
                <a:cs typeface="Times New Roman" pitchFamily="18" charset="0"/>
              </a:rPr>
              <a:t>Social Philosophy:</a:t>
            </a:r>
            <a:r>
              <a:rPr lang="en-US" sz="2400" dirty="0">
                <a:latin typeface="Times New Roman" pitchFamily="18" charset="0"/>
                <a:cs typeface="Times New Roman" pitchFamily="18" charset="0"/>
              </a:rPr>
              <a:t> this branch discusses the philosophical basis of social processes and social institutions</a:t>
            </a:r>
            <a:r>
              <a:rPr lang="en-U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a:p>
            <a:pPr marL="514350" indent="-514350">
              <a:buFont typeface="+mj-lt"/>
              <a:buAutoNum type="arabicPeriod"/>
            </a:pPr>
            <a:r>
              <a:rPr lang="en-US" sz="2400" b="1" dirty="0">
                <a:latin typeface="Times New Roman" pitchFamily="18" charset="0"/>
                <a:cs typeface="Times New Roman" pitchFamily="18" charset="0"/>
              </a:rPr>
              <a:t>Philosophy of Economics:</a:t>
            </a:r>
            <a:r>
              <a:rPr lang="en-US" sz="2400" dirty="0">
                <a:latin typeface="Times New Roman" pitchFamily="18" charset="0"/>
                <a:cs typeface="Times New Roman" pitchFamily="18" charset="0"/>
              </a:rPr>
              <a:t> this branch studies the aims of man’s economic activities and the fundamental problems arising in the field of economics.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idx="1"/>
          </p:nvPr>
        </p:nvSpPr>
        <p:spPr>
          <a:xfrm>
            <a:off x="457200" y="609600"/>
            <a:ext cx="8229600" cy="5516563"/>
          </a:xfrm>
        </p:spPr>
        <p:txBody>
          <a:bodyPr/>
          <a:lstStyle/>
          <a:p>
            <a:pPr marL="514350" indent="-514350">
              <a:buAutoNum type="arabicPeriod" startAt="6"/>
            </a:pPr>
            <a:r>
              <a:rPr lang="en-US" b="1" dirty="0" smtClean="0">
                <a:latin typeface="Times New Roman" pitchFamily="18" charset="0"/>
                <a:cs typeface="Times New Roman" pitchFamily="18" charset="0"/>
              </a:rPr>
              <a:t>Semantics</a:t>
            </a:r>
            <a:r>
              <a:rPr lang="en-US" b="1" dirty="0">
                <a:latin typeface="Times New Roman" pitchFamily="18" charset="0"/>
                <a:cs typeface="Times New Roman" pitchFamily="18" charset="0"/>
              </a:rPr>
              <a:t>: </a:t>
            </a:r>
            <a:endParaRPr lang="en-US" dirty="0">
              <a:latin typeface="Times New Roman" pitchFamily="18" charset="0"/>
              <a:cs typeface="Times New Roman" pitchFamily="18" charset="0"/>
            </a:endParaRPr>
          </a:p>
          <a:p>
            <a:pPr marL="0" indent="0" algn="just">
              <a:buNone/>
            </a:pPr>
            <a:r>
              <a:rPr lang="en-US" dirty="0">
                <a:latin typeface="Times New Roman" pitchFamily="18" charset="0"/>
                <a:cs typeface="Times New Roman" pitchFamily="18" charset="0"/>
              </a:rPr>
              <a:t>Most important branch of philosophy, Semantics is concerned with the determination of the meaning of different words used in different languages.</a:t>
            </a:r>
          </a:p>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What is </a:t>
            </a:r>
            <a:r>
              <a:rPr lang="en-US" b="1" dirty="0" smtClean="0"/>
              <a:t>Education</a:t>
            </a:r>
            <a:endParaRPr lang="en-US" dirty="0"/>
          </a:p>
        </p:txBody>
      </p:sp>
      <p:sp>
        <p:nvSpPr>
          <p:cNvPr id="8" name="Content Placeholder 7"/>
          <p:cNvSpPr>
            <a:spLocks noGrp="1"/>
          </p:cNvSpPr>
          <p:nvPr>
            <p:ph idx="1"/>
          </p:nvPr>
        </p:nvSpPr>
        <p:spPr/>
        <p:txBody>
          <a:bodyPr/>
          <a:lstStyle/>
          <a:p>
            <a:pPr marL="0" indent="0" algn="just">
              <a:buNone/>
            </a:pPr>
            <a:r>
              <a:rPr lang="en-US" sz="3600" dirty="0"/>
              <a:t>Education drives from Latin word_ EDUCARE or EDUCTUM which means to </a:t>
            </a:r>
            <a:r>
              <a:rPr lang="en-US" sz="3600" dirty="0" smtClean="0"/>
              <a:t>‘bring up’ </a:t>
            </a:r>
            <a:r>
              <a:rPr lang="en-US" sz="3600" dirty="0"/>
              <a:t>or </a:t>
            </a:r>
            <a:r>
              <a:rPr lang="en-US" sz="3600" dirty="0" smtClean="0"/>
              <a:t>‘to Train’ or ‘to raise’ </a:t>
            </a:r>
            <a:r>
              <a:rPr lang="en-US" sz="3600" dirty="0"/>
              <a:t>and </a:t>
            </a:r>
            <a:r>
              <a:rPr lang="en-US" sz="3600" dirty="0" smtClean="0"/>
              <a:t>‘to Nourish’. This means, educating a child means nourishing or bringing up the child according to certain ends or aim. In </a:t>
            </a:r>
            <a:r>
              <a:rPr lang="en-US" sz="3600" dirty="0"/>
              <a:t>simple words it is a process which brings out the hidden potential of an individual.</a:t>
            </a:r>
          </a:p>
          <a:p>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Characteristics of Philosophical </a:t>
            </a:r>
            <a:r>
              <a:rPr lang="en-US" b="1" dirty="0" smtClean="0"/>
              <a:t>Attitude</a:t>
            </a:r>
            <a:endParaRPr lang="en-US" dirty="0"/>
          </a:p>
        </p:txBody>
      </p:sp>
      <p:sp>
        <p:nvSpPr>
          <p:cNvPr id="3" name="Content Placeholder 2"/>
          <p:cNvSpPr>
            <a:spLocks noGrp="1"/>
          </p:cNvSpPr>
          <p:nvPr>
            <p:ph idx="1"/>
          </p:nvPr>
        </p:nvSpPr>
        <p:spPr>
          <a:xfrm>
            <a:off x="457200" y="1600200"/>
            <a:ext cx="8229600" cy="4648200"/>
          </a:xfrm>
        </p:spPr>
        <p:txBody>
          <a:bodyPr/>
          <a:lstStyle/>
          <a:p>
            <a:pPr marL="514350" lvl="0" indent="-514350">
              <a:buFont typeface="+mj-lt"/>
              <a:buAutoNum type="arabicPeriod"/>
            </a:pPr>
            <a:r>
              <a:rPr lang="en-US" dirty="0"/>
              <a:t>Sense of wonder</a:t>
            </a:r>
          </a:p>
          <a:p>
            <a:pPr marL="514350" lvl="0" indent="-514350">
              <a:buFont typeface="+mj-lt"/>
              <a:buAutoNum type="arabicPeriod"/>
            </a:pPr>
            <a:r>
              <a:rPr lang="en-US" dirty="0"/>
              <a:t>Criticism</a:t>
            </a:r>
          </a:p>
          <a:p>
            <a:pPr marL="514350" lvl="0" indent="-514350">
              <a:buFont typeface="+mj-lt"/>
              <a:buAutoNum type="arabicPeriod"/>
            </a:pPr>
            <a:r>
              <a:rPr lang="en-US" dirty="0"/>
              <a:t>Tolerance</a:t>
            </a:r>
          </a:p>
          <a:p>
            <a:pPr marL="514350" lvl="0" indent="-514350">
              <a:buFont typeface="+mj-lt"/>
              <a:buAutoNum type="arabicPeriod"/>
            </a:pPr>
            <a:r>
              <a:rPr lang="en-US" dirty="0"/>
              <a:t>Free from prejudice and preconception</a:t>
            </a:r>
          </a:p>
          <a:p>
            <a:pPr marL="514350" lvl="0" indent="-514350">
              <a:buFont typeface="+mj-lt"/>
              <a:buAutoNum type="arabicPeriod"/>
            </a:pPr>
            <a:r>
              <a:rPr lang="en-US" dirty="0"/>
              <a:t>Absence of hurry in arriving at conclusion</a:t>
            </a:r>
          </a:p>
          <a:p>
            <a:pPr marL="514350" lvl="0" indent="-514350">
              <a:buFont typeface="+mj-lt"/>
              <a:buAutoNum type="arabicPeriod"/>
            </a:pPr>
            <a:r>
              <a:rPr lang="en-US" dirty="0"/>
              <a:t>Detachment / Unemotional attitude</a:t>
            </a:r>
          </a:p>
          <a:p>
            <a:pPr marL="514350" lvl="0" indent="-514350">
              <a:buFont typeface="+mj-lt"/>
              <a:buAutoNum type="arabicPeriod"/>
            </a:pPr>
            <a:r>
              <a:rPr lang="en-US" dirty="0" smtClean="0"/>
              <a:t>Persistence</a:t>
            </a: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Times New Roman" pitchFamily="18" charset="0"/>
                <a:cs typeface="Times New Roman" pitchFamily="18" charset="0"/>
              </a:rPr>
              <a:t>RELATIONSHIP BETWEEN PHILOSOPHY AND EDUCATION  </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92500" lnSpcReduction="10000"/>
          </a:bodyPr>
          <a:lstStyle/>
          <a:p>
            <a:r>
              <a:rPr lang="en-US" dirty="0" smtClean="0">
                <a:latin typeface="Times New Roman" pitchFamily="18" charset="0"/>
                <a:cs typeface="Times New Roman" pitchFamily="18" charset="0"/>
              </a:rPr>
              <a:t>Philosophy and education are closely inter-related. Education is the application of philosophy or philosophy of education is applied philosophy. It is the application of philosophy to the study of the problems of education that is known as philosophy of education. Further, “a sound philosophy of education is based on an adequate philosophy of life”. In fact, philosophy is the groundwork or foundation out of which comes the objectives of education. </a:t>
            </a:r>
            <a:endParaRPr lang="en-US" dirty="0">
              <a:latin typeface="Times New Roman" pitchFamily="18" charset="0"/>
              <a:cs typeface="Times New Roman" pitchFamily="18"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HIGHLIGHTS</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85000" lnSpcReduction="10000"/>
          </a:bodyPr>
          <a:lstStyle/>
          <a:p>
            <a:pPr lvl="0"/>
            <a:r>
              <a:rPr lang="en-US" dirty="0" smtClean="0">
                <a:latin typeface="Times New Roman" pitchFamily="18" charset="0"/>
                <a:cs typeface="Times New Roman" pitchFamily="18" charset="0"/>
              </a:rPr>
              <a:t>Great philosophers have been great educators; </a:t>
            </a:r>
          </a:p>
          <a:p>
            <a:pPr lvl="0"/>
            <a:r>
              <a:rPr lang="en-US" dirty="0" smtClean="0">
                <a:latin typeface="Times New Roman" pitchFamily="18" charset="0"/>
                <a:cs typeface="Times New Roman" pitchFamily="18" charset="0"/>
              </a:rPr>
              <a:t>The ultimate questions of education are the questions of philosophy; </a:t>
            </a:r>
          </a:p>
          <a:p>
            <a:pPr lvl="0"/>
            <a:r>
              <a:rPr lang="en-US" dirty="0" smtClean="0">
                <a:latin typeface="Times New Roman" pitchFamily="18" charset="0"/>
                <a:cs typeface="Times New Roman" pitchFamily="18" charset="0"/>
              </a:rPr>
              <a:t>Impact of philosophy on education is significant on </a:t>
            </a:r>
          </a:p>
          <a:p>
            <a:r>
              <a:rPr lang="en-US" dirty="0" smtClean="0">
                <a:latin typeface="Times New Roman" pitchFamily="18" charset="0"/>
                <a:cs typeface="Times New Roman" pitchFamily="18" charset="0"/>
              </a:rPr>
              <a:t>--Aims of education</a:t>
            </a:r>
          </a:p>
          <a:p>
            <a:r>
              <a:rPr lang="en-US" dirty="0" smtClean="0">
                <a:latin typeface="Times New Roman" pitchFamily="18" charset="0"/>
                <a:cs typeface="Times New Roman" pitchFamily="18" charset="0"/>
              </a:rPr>
              <a:t>--Curriculum </a:t>
            </a:r>
          </a:p>
          <a:p>
            <a:r>
              <a:rPr lang="en-US" dirty="0" smtClean="0">
                <a:latin typeface="Times New Roman" pitchFamily="18" charset="0"/>
                <a:cs typeface="Times New Roman" pitchFamily="18" charset="0"/>
              </a:rPr>
              <a:t>--Methods of teaching</a:t>
            </a:r>
          </a:p>
          <a:p>
            <a:r>
              <a:rPr lang="en-US" dirty="0" smtClean="0">
                <a:latin typeface="Times New Roman" pitchFamily="18" charset="0"/>
                <a:cs typeface="Times New Roman" pitchFamily="18" charset="0"/>
              </a:rPr>
              <a:t>--Concept of discipline </a:t>
            </a:r>
          </a:p>
          <a:p>
            <a:r>
              <a:rPr lang="en-US" dirty="0" smtClean="0">
                <a:latin typeface="Times New Roman" pitchFamily="18" charset="0"/>
                <a:cs typeface="Times New Roman" pitchFamily="18" charset="0"/>
              </a:rPr>
              <a:t>--Teacher </a:t>
            </a:r>
          </a:p>
          <a:p>
            <a:r>
              <a:rPr lang="en-US" dirty="0" smtClean="0">
                <a:latin typeface="Times New Roman" pitchFamily="18" charset="0"/>
                <a:cs typeface="Times New Roman" pitchFamily="18" charset="0"/>
              </a:rPr>
              <a:t>--Text-books </a:t>
            </a:r>
            <a:endParaRPr lang="en-US" dirty="0">
              <a:latin typeface="Times New Roman" pitchFamily="18" charset="0"/>
              <a:cs typeface="Times New Roman" pitchFamily="18"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5821363"/>
          </a:xfrm>
        </p:spPr>
        <p:txBody>
          <a:bodyPr>
            <a:normAutofit fontScale="92500"/>
          </a:bodyPr>
          <a:lstStyle/>
          <a:p>
            <a:pPr lvl="0"/>
            <a:r>
              <a:rPr lang="en-US" dirty="0" smtClean="0"/>
              <a:t>Great Philosophers have also been Great Educator. “Philosophy and education are like the sides of a coin, presenting different views of the same thing, and that the one is implied by the other”. –Ross </a:t>
            </a:r>
          </a:p>
          <a:p>
            <a:pPr>
              <a:buNone/>
            </a:pPr>
            <a:r>
              <a:rPr lang="en-US" dirty="0" smtClean="0"/>
              <a:t>  “Education is the dynamic side of philosophy”. –Sir John Adams </a:t>
            </a:r>
          </a:p>
          <a:p>
            <a:r>
              <a:rPr lang="en-US" dirty="0" smtClean="0"/>
              <a:t>The Ultimate Questions of Education are the Questions of Philosophy. Philosophy answers all the ultimate questions of education. Bertrand Russell  contends that philosophy is an attempt to answer the ultimate question of education. </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a:normAutofit lnSpcReduction="10000"/>
          </a:bodyPr>
          <a:lstStyle/>
          <a:p>
            <a:pPr lvl="0"/>
            <a:r>
              <a:rPr lang="en-US" b="1" dirty="0" smtClean="0">
                <a:latin typeface="Times New Roman" pitchFamily="18" charset="0"/>
                <a:cs typeface="Times New Roman" pitchFamily="18" charset="0"/>
              </a:rPr>
              <a:t>Some Expert Views. </a:t>
            </a:r>
            <a:r>
              <a:rPr lang="en-US" dirty="0" smtClean="0">
                <a:latin typeface="Times New Roman" pitchFamily="18" charset="0"/>
                <a:cs typeface="Times New Roman" pitchFamily="18" charset="0"/>
              </a:rPr>
              <a:t>Before analyzing the areas which reveal the impact of philosophy on education, we produce some expert views just to support the statements given above. </a:t>
            </a:r>
          </a:p>
          <a:p>
            <a:pPr lvl="0"/>
            <a:r>
              <a:rPr lang="en-US" b="1" dirty="0" smtClean="0">
                <a:latin typeface="Times New Roman" pitchFamily="18" charset="0"/>
                <a:cs typeface="Times New Roman" pitchFamily="18" charset="0"/>
              </a:rPr>
              <a:t>John Dewey. </a:t>
            </a:r>
            <a:r>
              <a:rPr lang="en-US" dirty="0" smtClean="0">
                <a:latin typeface="Times New Roman" pitchFamily="18" charset="0"/>
                <a:cs typeface="Times New Roman" pitchFamily="18" charset="0"/>
              </a:rPr>
              <a:t>“Philosophy may be defined as the theory of education in its most general phases”. </a:t>
            </a:r>
          </a:p>
          <a:p>
            <a:pPr lvl="0"/>
            <a:r>
              <a:rPr lang="en-US" b="1" dirty="0" smtClean="0">
                <a:latin typeface="Times New Roman" pitchFamily="18" charset="0"/>
                <a:cs typeface="Times New Roman" pitchFamily="18" charset="0"/>
              </a:rPr>
              <a:t>Spencer. </a:t>
            </a:r>
            <a:r>
              <a:rPr lang="en-US" dirty="0" smtClean="0">
                <a:latin typeface="Times New Roman" pitchFamily="18" charset="0"/>
                <a:cs typeface="Times New Roman" pitchFamily="18" charset="0"/>
              </a:rPr>
              <a:t>“True education is practicable only to true philosophers”. </a:t>
            </a:r>
          </a:p>
          <a:p>
            <a:pPr lvl="0"/>
            <a:r>
              <a:rPr lang="en-US" b="1" dirty="0" smtClean="0">
                <a:latin typeface="Times New Roman" pitchFamily="18" charset="0"/>
                <a:cs typeface="Times New Roman" pitchFamily="18" charset="0"/>
              </a:rPr>
              <a:t>Gentile.</a:t>
            </a:r>
            <a:r>
              <a:rPr lang="en-US" dirty="0" smtClean="0">
                <a:latin typeface="Times New Roman" pitchFamily="18" charset="0"/>
                <a:cs typeface="Times New Roman" pitchFamily="18" charset="0"/>
              </a:rPr>
              <a:t> “Education without philosophy would mean a failure to understand the precise nature of education”. </a:t>
            </a:r>
            <a:endParaRPr lang="en-US" dirty="0">
              <a:latin typeface="Times New Roman" pitchFamily="18" charset="0"/>
              <a:cs typeface="Times New Roman" pitchFamily="18"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normAutofit/>
          </a:bodyPr>
          <a:lstStyle/>
          <a:p>
            <a:pPr lvl="0"/>
            <a:r>
              <a:rPr lang="en-US" b="1" dirty="0" smtClean="0">
                <a:latin typeface="Times New Roman" pitchFamily="18" charset="0"/>
                <a:cs typeface="Times New Roman" pitchFamily="18" charset="0"/>
              </a:rPr>
              <a:t>Philosophy and Aims of Education:</a:t>
            </a:r>
            <a:r>
              <a:rPr lang="en-US" dirty="0" smtClean="0">
                <a:latin typeface="Times New Roman" pitchFamily="18" charset="0"/>
                <a:cs typeface="Times New Roman" pitchFamily="18" charset="0"/>
              </a:rPr>
              <a:t> Education being a planned and purposeful activity, has manifold aims. These aims or objectives are formulated by the philosophy of life. It is again philosophy which formulates the aims of education based upon deep insight and fundamental thinking. </a:t>
            </a:r>
          </a:p>
          <a:p>
            <a:pPr>
              <a:buNone/>
            </a:pPr>
            <a:r>
              <a:rPr lang="en-US" dirty="0" smtClean="0">
                <a:latin typeface="Times New Roman" pitchFamily="18" charset="0"/>
                <a:cs typeface="Times New Roman" pitchFamily="18" charset="0"/>
              </a:rPr>
              <a:t>  “Philosophy formulates what it conceives to be the end of life; education offers suggestion how this end is to be achieved”. –Rusk </a:t>
            </a:r>
            <a:endParaRPr lang="en-US" dirty="0">
              <a:latin typeface="Times New Roman" pitchFamily="18" charset="0"/>
              <a:cs typeface="Times New Roman" pitchFamily="18"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normAutofit/>
          </a:bodyPr>
          <a:lstStyle/>
          <a:p>
            <a:pPr lvl="0"/>
            <a:r>
              <a:rPr lang="en-US" b="1" dirty="0" smtClean="0">
                <a:latin typeface="Times New Roman" pitchFamily="18" charset="0"/>
                <a:cs typeface="Times New Roman" pitchFamily="18" charset="0"/>
              </a:rPr>
              <a:t>Philosophy and Curriculum:</a:t>
            </a:r>
            <a:r>
              <a:rPr lang="en-US" dirty="0" smtClean="0">
                <a:latin typeface="Times New Roman" pitchFamily="18" charset="0"/>
                <a:cs typeface="Times New Roman" pitchFamily="18" charset="0"/>
              </a:rPr>
              <a:t> There are two sides of philosophy, one is theory and the other is practice. Curriculum being the contents of education may be deemed as the practical side of philosophy. Philosophy being an abstract through forceful entity, prescribes guidelines for the organization of the curriculum for the achievement of  its aims. </a:t>
            </a:r>
          </a:p>
          <a:p>
            <a:r>
              <a:rPr lang="en-US" dirty="0" smtClean="0">
                <a:latin typeface="Times New Roman" pitchFamily="18" charset="0"/>
                <a:cs typeface="Times New Roman" pitchFamily="18" charset="0"/>
              </a:rPr>
              <a:t>“Now where is the dependence of education on philosophy more marked than in the question of the curriculum”. –Rusk </a:t>
            </a:r>
            <a:endParaRPr lang="en-US" dirty="0">
              <a:latin typeface="Times New Roman" pitchFamily="18" charset="0"/>
              <a:cs typeface="Times New Roman" pitchFamily="18"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normAutofit/>
          </a:bodyPr>
          <a:lstStyle/>
          <a:p>
            <a:pPr lvl="0"/>
            <a:r>
              <a:rPr lang="en-US" b="1" dirty="0" smtClean="0">
                <a:latin typeface="Times New Roman" pitchFamily="18" charset="0"/>
                <a:cs typeface="Times New Roman" pitchFamily="18" charset="0"/>
              </a:rPr>
              <a:t>Philosophy and Methods of Teaching:</a:t>
            </a:r>
            <a:r>
              <a:rPr lang="en-US" dirty="0" smtClean="0">
                <a:latin typeface="Times New Roman" pitchFamily="18" charset="0"/>
                <a:cs typeface="Times New Roman" pitchFamily="18" charset="0"/>
              </a:rPr>
              <a:t> The next main problem is the impact of philosophy on the science of teaching. </a:t>
            </a:r>
          </a:p>
          <a:p>
            <a:r>
              <a:rPr lang="en-US" dirty="0" smtClean="0">
                <a:latin typeface="Times New Roman" pitchFamily="18" charset="0"/>
                <a:cs typeface="Times New Roman" pitchFamily="18" charset="0"/>
              </a:rPr>
              <a:t>“it is on philosophy that the art of education must wait for a design of action”. The choice of methods of teaching depends on a philosophy of education. Kilpatrick’s use of the term philosophy of method shows that teaching methods and philosophy are closely related. </a:t>
            </a:r>
            <a:endParaRPr lang="en-US" dirty="0">
              <a:latin typeface="Times New Roman" pitchFamily="18" charset="0"/>
              <a:cs typeface="Times New Roman" pitchFamily="18"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a:lstStyle/>
          <a:p>
            <a:r>
              <a:rPr lang="en-US" b="1" dirty="0" smtClean="0">
                <a:latin typeface="Times New Roman" pitchFamily="18" charset="0"/>
                <a:cs typeface="Times New Roman" pitchFamily="18" charset="0"/>
              </a:rPr>
              <a:t>Philosophy and the Concept of Discipline:</a:t>
            </a:r>
            <a:r>
              <a:rPr lang="en-US" dirty="0" smtClean="0">
                <a:latin typeface="Times New Roman" pitchFamily="18" charset="0"/>
                <a:cs typeface="Times New Roman" pitchFamily="18" charset="0"/>
              </a:rPr>
              <a:t> The nature of concept of discipline is again governed by the philosophy of life. In other words, discipline reflects the philosophy of life. It reflects the philosophical pre-possessions or particular ideologies. A belief prevalent in the past like, “Spare the rod and </a:t>
            </a:r>
            <a:r>
              <a:rPr lang="en-US" dirty="0" err="1" smtClean="0">
                <a:latin typeface="Times New Roman" pitchFamily="18" charset="0"/>
                <a:cs typeface="Times New Roman" pitchFamily="18" charset="0"/>
              </a:rPr>
              <a:t>spil</a:t>
            </a:r>
            <a:r>
              <a:rPr lang="en-US" dirty="0" smtClean="0">
                <a:latin typeface="Times New Roman" pitchFamily="18" charset="0"/>
                <a:cs typeface="Times New Roman" pitchFamily="18" charset="0"/>
              </a:rPr>
              <a:t> the child” signifies a philosophy behind it. </a:t>
            </a:r>
            <a:endParaRPr lang="en-US" dirty="0">
              <a:latin typeface="Times New Roman" pitchFamily="18" charset="0"/>
              <a:cs typeface="Times New Roman" pitchFamily="18"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normAutofit/>
          </a:bodyPr>
          <a:lstStyle/>
          <a:p>
            <a:r>
              <a:rPr lang="en-US" b="1" dirty="0" smtClean="0">
                <a:latin typeface="Times New Roman" pitchFamily="18" charset="0"/>
                <a:cs typeface="Times New Roman" pitchFamily="18" charset="0"/>
              </a:rPr>
              <a:t>Philosophy and Teacher:</a:t>
            </a:r>
            <a:r>
              <a:rPr lang="en-US" dirty="0" smtClean="0">
                <a:latin typeface="Times New Roman" pitchFamily="18" charset="0"/>
                <a:cs typeface="Times New Roman" pitchFamily="18" charset="0"/>
              </a:rPr>
              <a:t> Every man is born a metaphysician. So every teacher is a philosopher. In the process of education, teacher is the pivotal point, the heart of the matter. Education takes place through the interaction between the teacher and the taught. The teacher influences the personality of the child and instills in him a thoughtful awakening, a new life and beliefs.</a:t>
            </a:r>
            <a:endParaRPr lang="en-US" dirty="0">
              <a:latin typeface="Times New Roman" pitchFamily="18" charset="0"/>
              <a:cs typeface="Times New Roman"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47800"/>
            <a:ext cx="8229600" cy="4678363"/>
          </a:xfrm>
        </p:spPr>
        <p:txBody>
          <a:bodyPr/>
          <a:lstStyle/>
          <a:p>
            <a:r>
              <a:rPr lang="en-US" b="1" dirty="0" err="1" smtClean="0"/>
              <a:t>Educere</a:t>
            </a:r>
            <a:r>
              <a:rPr lang="en-US" b="1" dirty="0" smtClean="0"/>
              <a:t>:</a:t>
            </a:r>
            <a:r>
              <a:rPr lang="en-US" i="1" dirty="0" smtClean="0"/>
              <a:t> </a:t>
            </a:r>
            <a:r>
              <a:rPr lang="en-US" i="1" dirty="0" err="1" smtClean="0"/>
              <a:t>Educere</a:t>
            </a:r>
            <a:r>
              <a:rPr lang="en-US" i="1" dirty="0" smtClean="0"/>
              <a:t> </a:t>
            </a:r>
            <a:r>
              <a:rPr lang="en-US" dirty="0" smtClean="0"/>
              <a:t>is also a </a:t>
            </a:r>
            <a:r>
              <a:rPr lang="en-US" dirty="0" err="1" smtClean="0"/>
              <a:t>latin</a:t>
            </a:r>
            <a:r>
              <a:rPr lang="en-US" dirty="0" smtClean="0"/>
              <a:t> word and it means </a:t>
            </a:r>
            <a:r>
              <a:rPr lang="en-US" i="1" dirty="0" smtClean="0"/>
              <a:t>‘to lead out’ or ‘to draw out’</a:t>
            </a:r>
            <a:r>
              <a:rPr lang="en-US" dirty="0" smtClean="0"/>
              <a:t>. This means, educating a child implies </a:t>
            </a:r>
            <a:r>
              <a:rPr lang="en-US" i="1" dirty="0" smtClean="0"/>
              <a:t>drawing out</a:t>
            </a:r>
            <a:r>
              <a:rPr lang="en-US" dirty="0" smtClean="0"/>
              <a:t> what is ingrained in the child or</a:t>
            </a:r>
            <a:r>
              <a:rPr lang="en-US" i="1" dirty="0" smtClean="0"/>
              <a:t> leading him</a:t>
            </a:r>
            <a:r>
              <a:rPr lang="en-US" dirty="0" smtClean="0"/>
              <a:t> out of darkness into light.</a:t>
            </a:r>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a:normAutofit lnSpcReduction="10000"/>
          </a:bodyPr>
          <a:lstStyle/>
          <a:p>
            <a:pPr lvl="0"/>
            <a:r>
              <a:rPr lang="en-US" b="1" dirty="0" smtClean="0">
                <a:latin typeface="Times New Roman" pitchFamily="18" charset="0"/>
                <a:cs typeface="Times New Roman" pitchFamily="18" charset="0"/>
              </a:rPr>
              <a:t>Philosophy and Text-Book:</a:t>
            </a:r>
            <a:r>
              <a:rPr lang="en-US" dirty="0" smtClean="0">
                <a:latin typeface="Times New Roman" pitchFamily="18" charset="0"/>
                <a:cs typeface="Times New Roman" pitchFamily="18" charset="0"/>
              </a:rPr>
              <a:t> Next important factor is ‘philosophy and text-book’. Text-book is an important means for the realization of educational aims. Philosophical implications are given special attention in the preparation of a text-book and in the selection of the content. We have to keep in mind some standard and </a:t>
            </a:r>
            <a:r>
              <a:rPr lang="en-US" dirty="0" err="1" smtClean="0">
                <a:latin typeface="Times New Roman" pitchFamily="18" charset="0"/>
                <a:cs typeface="Times New Roman" pitchFamily="18" charset="0"/>
              </a:rPr>
              <a:t>judgement</a:t>
            </a:r>
            <a:r>
              <a:rPr lang="en-US" dirty="0" smtClean="0">
                <a:latin typeface="Times New Roman" pitchFamily="18" charset="0"/>
                <a:cs typeface="Times New Roman" pitchFamily="18" charset="0"/>
              </a:rPr>
              <a:t>. These are formulated by philosophy. Text-books also reflect philosophical approach to curriculum. </a:t>
            </a:r>
          </a:p>
          <a:p>
            <a:r>
              <a:rPr lang="en-US" dirty="0" smtClean="0">
                <a:latin typeface="Times New Roman" pitchFamily="18" charset="0"/>
                <a:cs typeface="Times New Roman" pitchFamily="18" charset="0"/>
              </a:rPr>
              <a:t>“A good text-book must reflect the prevailing values in life fixed by philosophy”.</a:t>
            </a:r>
            <a:endParaRPr lang="en-US" dirty="0">
              <a:latin typeface="Times New Roman" pitchFamily="18" charset="0"/>
              <a:cs typeface="Times New Roman"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791200"/>
          </a:xfrm>
        </p:spPr>
        <p:txBody>
          <a:bodyPr>
            <a:noAutofit/>
          </a:bodyPr>
          <a:lstStyle/>
          <a:p>
            <a:pPr marL="514350" indent="-514350" algn="just">
              <a:buFont typeface="+mj-lt"/>
              <a:buAutoNum type="arabicPeriod"/>
            </a:pPr>
            <a:r>
              <a:rPr lang="en-US" sz="3600" dirty="0"/>
              <a:t>According to </a:t>
            </a:r>
            <a:r>
              <a:rPr lang="en-US" sz="3600" i="1" dirty="0" smtClean="0"/>
              <a:t>Aristotle,</a:t>
            </a:r>
            <a:r>
              <a:rPr lang="en-US" sz="3600" b="1" dirty="0" smtClean="0"/>
              <a:t> </a:t>
            </a:r>
            <a:r>
              <a:rPr lang="en-US" sz="3600" dirty="0" smtClean="0"/>
              <a:t>“Education is the creation </a:t>
            </a:r>
            <a:r>
              <a:rPr lang="en-US" sz="3600" dirty="0"/>
              <a:t>of sound mind in sound </a:t>
            </a:r>
            <a:r>
              <a:rPr lang="en-US" sz="3600" dirty="0" smtClean="0"/>
              <a:t>body.”</a:t>
            </a:r>
          </a:p>
          <a:p>
            <a:pPr marL="514350" indent="-514350" algn="just">
              <a:buFont typeface="+mj-lt"/>
              <a:buAutoNum type="arabicPeriod"/>
            </a:pPr>
            <a:endParaRPr lang="en-US" sz="3600" dirty="0"/>
          </a:p>
          <a:p>
            <a:pPr marL="514350" indent="-514350" algn="just">
              <a:buFont typeface="+mj-lt"/>
              <a:buAutoNum type="arabicPeriod"/>
            </a:pPr>
            <a:r>
              <a:rPr lang="en-US" sz="3600" dirty="0" smtClean="0"/>
              <a:t>According </a:t>
            </a:r>
            <a:r>
              <a:rPr lang="en-US" sz="3600" dirty="0"/>
              <a:t>to </a:t>
            </a:r>
            <a:r>
              <a:rPr lang="en-US" sz="3600" i="1" dirty="0"/>
              <a:t>Plato,</a:t>
            </a:r>
            <a:r>
              <a:rPr lang="en-US" sz="3600" dirty="0"/>
              <a:t> “A good education consists in giving to the body and soul all the beauty and perfection of which they are capable</a:t>
            </a:r>
            <a:r>
              <a:rPr lang="en-US" sz="3600" dirty="0" smtClean="0"/>
              <a:t>.”</a:t>
            </a:r>
            <a:endParaRPr lang="en-US" sz="36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440363"/>
          </a:xfrm>
        </p:spPr>
        <p:txBody>
          <a:bodyPr>
            <a:normAutofit/>
          </a:bodyPr>
          <a:lstStyle/>
          <a:p>
            <a:pPr marL="514350" indent="-514350" algn="just">
              <a:buFont typeface="+mj-lt"/>
              <a:buAutoNum type="arabicPeriod" startAt="3"/>
            </a:pPr>
            <a:r>
              <a:rPr lang="en-US" sz="3600" dirty="0" smtClean="0"/>
              <a:t>According to </a:t>
            </a:r>
            <a:r>
              <a:rPr lang="en-US" sz="3600" i="1" dirty="0" smtClean="0"/>
              <a:t>Pestalozzi</a:t>
            </a:r>
            <a:r>
              <a:rPr lang="en-US" sz="3600" dirty="0" smtClean="0"/>
              <a:t>, “Education is the natural, harmonious and progressive development of man’s innate powers.”</a:t>
            </a:r>
          </a:p>
          <a:p>
            <a:pPr marL="514350" indent="-514350" algn="just">
              <a:buFont typeface="+mj-lt"/>
              <a:buAutoNum type="arabicPeriod" startAt="3"/>
            </a:pPr>
            <a:endParaRPr lang="en-US" sz="3600" dirty="0" smtClean="0"/>
          </a:p>
          <a:p>
            <a:pPr marL="514350" indent="-514350" algn="just">
              <a:buFont typeface="+mj-lt"/>
              <a:buAutoNum type="arabicPeriod" startAt="3"/>
            </a:pPr>
            <a:r>
              <a:rPr lang="en-US" sz="3600" dirty="0" smtClean="0"/>
              <a:t>According to </a:t>
            </a:r>
            <a:r>
              <a:rPr lang="en-US" sz="3600" i="1" dirty="0" smtClean="0"/>
              <a:t>John Dewey</a:t>
            </a:r>
            <a:r>
              <a:rPr lang="en-US" sz="3600" dirty="0" smtClean="0"/>
              <a:t>, “Education is the development of all those capacities in the individual which will enable him to control his environment and </a:t>
            </a:r>
            <a:r>
              <a:rPr lang="en-US" sz="3600" dirty="0" err="1" smtClean="0"/>
              <a:t>fulfil</a:t>
            </a:r>
            <a:r>
              <a:rPr lang="en-US" sz="3600" dirty="0" smtClean="0"/>
              <a:t> his possibilities.”</a:t>
            </a:r>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Education in its Broader Meaning</a:t>
            </a:r>
            <a:endParaRPr lang="en-US" dirty="0"/>
          </a:p>
        </p:txBody>
      </p:sp>
      <p:sp>
        <p:nvSpPr>
          <p:cNvPr id="3" name="Content Placeholder 2"/>
          <p:cNvSpPr>
            <a:spLocks noGrp="1"/>
          </p:cNvSpPr>
          <p:nvPr>
            <p:ph idx="1"/>
          </p:nvPr>
        </p:nvSpPr>
        <p:spPr>
          <a:xfrm>
            <a:off x="457200" y="1447800"/>
            <a:ext cx="8229600" cy="4678363"/>
          </a:xfrm>
        </p:spPr>
        <p:txBody>
          <a:bodyPr/>
          <a:lstStyle/>
          <a:p>
            <a:r>
              <a:rPr lang="en-US" dirty="0" smtClean="0"/>
              <a:t>According to</a:t>
            </a:r>
            <a:r>
              <a:rPr lang="en-US" i="1" dirty="0" smtClean="0"/>
              <a:t> J. S. Mackenzie,</a:t>
            </a:r>
            <a:r>
              <a:rPr lang="en-US" dirty="0" smtClean="0"/>
              <a:t> “ It is a process that goes on throughout life, and is promoted by every experience in life.”</a:t>
            </a:r>
          </a:p>
          <a:p>
            <a:r>
              <a:rPr lang="en-US" dirty="0" smtClean="0"/>
              <a:t>According to </a:t>
            </a:r>
            <a:r>
              <a:rPr lang="en-US" i="1" dirty="0" smtClean="0"/>
              <a:t>Prof. </a:t>
            </a:r>
            <a:r>
              <a:rPr lang="en-US" i="1" dirty="0" err="1" smtClean="0"/>
              <a:t>Dumvile</a:t>
            </a:r>
            <a:r>
              <a:rPr lang="en-US" i="1" dirty="0" smtClean="0"/>
              <a:t>,</a:t>
            </a:r>
            <a:r>
              <a:rPr lang="en-US" dirty="0" smtClean="0"/>
              <a:t> “Education in its wider sense includes all the influences which act upon an individual during his passage from the cradle to the grave.”</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Nature</a:t>
            </a:r>
            <a:r>
              <a:rPr lang="en-US" dirty="0" smtClean="0">
                <a:effectLst>
                  <a:outerShdw blurRad="38100" dist="38100" dir="2700000" algn="tl">
                    <a:srgbClr val="000000">
                      <a:alpha val="43137"/>
                    </a:srgbClr>
                  </a:outerShdw>
                </a:effectLst>
              </a:rPr>
              <a:t> </a:t>
            </a:r>
            <a:r>
              <a:rPr lang="en-US" dirty="0" smtClean="0"/>
              <a:t>of</a:t>
            </a:r>
            <a:r>
              <a:rPr lang="en-US" dirty="0" smtClean="0">
                <a:effectLst>
                  <a:outerShdw blurRad="38100" dist="38100" dir="2700000" algn="tl">
                    <a:srgbClr val="000000">
                      <a:alpha val="43137"/>
                    </a:srgbClr>
                  </a:outerShdw>
                </a:effectLst>
              </a:rPr>
              <a:t> </a:t>
            </a:r>
            <a:r>
              <a:rPr lang="en-US" dirty="0" smtClean="0"/>
              <a:t>Education</a:t>
            </a:r>
            <a:endParaRPr lang="en-US" dirty="0"/>
          </a:p>
        </p:txBody>
      </p:sp>
      <p:sp>
        <p:nvSpPr>
          <p:cNvPr id="3" name="Content Placeholder 2"/>
          <p:cNvSpPr>
            <a:spLocks noGrp="1"/>
          </p:cNvSpPr>
          <p:nvPr>
            <p:ph idx="1"/>
          </p:nvPr>
        </p:nvSpPr>
        <p:spPr/>
        <p:txBody>
          <a:bodyPr>
            <a:normAutofit fontScale="92500"/>
          </a:bodyPr>
          <a:lstStyle/>
          <a:p>
            <a:r>
              <a:rPr lang="en-US" b="1" dirty="0" smtClean="0"/>
              <a:t>Education is a process:</a:t>
            </a:r>
            <a:r>
              <a:rPr lang="en-US" dirty="0" smtClean="0"/>
              <a:t> Any one act or single experience does not by itself make up education. Education is neither a mere serial aggregate of facts. It has an intrinsic continuity.</a:t>
            </a:r>
          </a:p>
          <a:p>
            <a:r>
              <a:rPr lang="en-US" b="1" dirty="0" smtClean="0"/>
              <a:t>Education is an integration process:</a:t>
            </a:r>
            <a:r>
              <a:rPr lang="en-US" dirty="0" smtClean="0"/>
              <a:t> The function of education is to create integrated human beings. Only such human beings are intelligent and capable of solving individual and collective problem.</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normAutofit fontScale="92500" lnSpcReduction="10000"/>
          </a:bodyPr>
          <a:lstStyle/>
          <a:p>
            <a:r>
              <a:rPr lang="en-US" b="1" dirty="0" smtClean="0"/>
              <a:t>Helps to discover lasting values: </a:t>
            </a:r>
            <a:r>
              <a:rPr lang="en-US" dirty="0" smtClean="0"/>
              <a:t>Education should help us to discover lasting values. It should help us to break down our national and social barriers.</a:t>
            </a:r>
          </a:p>
          <a:p>
            <a:r>
              <a:rPr lang="en-US" b="1" dirty="0" smtClean="0"/>
              <a:t>Life-long process:</a:t>
            </a:r>
            <a:r>
              <a:rPr lang="en-US" dirty="0" smtClean="0"/>
              <a:t> Education is a life long process. It includes all influences which act upon an individual during his passage from the cradle to the grave.</a:t>
            </a:r>
          </a:p>
          <a:p>
            <a:r>
              <a:rPr lang="en-US" b="1" dirty="0" smtClean="0"/>
              <a:t>Modification of behaviour:</a:t>
            </a:r>
            <a:r>
              <a:rPr lang="en-US" dirty="0" smtClean="0"/>
              <a:t> It enlarges human experience and so it produces some change in one’s behaviour which involves thinking, feeling and action.</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latin typeface="Times New Roman" pitchFamily="18" charset="0"/>
                <a:cs typeface="Times New Roman" pitchFamily="18" charset="0"/>
              </a:rPr>
              <a:t>What is </a:t>
            </a:r>
            <a:r>
              <a:rPr lang="en-US" b="1" dirty="0" smtClean="0">
                <a:latin typeface="Times New Roman" pitchFamily="18" charset="0"/>
                <a:cs typeface="Times New Roman" pitchFamily="18" charset="0"/>
              </a:rPr>
              <a:t>Philosophy</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92500" lnSpcReduction="20000"/>
          </a:bodyPr>
          <a:lstStyle/>
          <a:p>
            <a:r>
              <a:rPr lang="en-US" dirty="0" smtClean="0">
                <a:latin typeface="Times New Roman" pitchFamily="18" charset="0"/>
                <a:cs typeface="Times New Roman" pitchFamily="18" charset="0"/>
              </a:rPr>
              <a:t>“A little girl stood looking out of </a:t>
            </a:r>
            <a:r>
              <a:rPr lang="en-US" smtClean="0">
                <a:latin typeface="Times New Roman" pitchFamily="18" charset="0"/>
                <a:cs typeface="Times New Roman" pitchFamily="18" charset="0"/>
              </a:rPr>
              <a:t>the window</a:t>
            </a:r>
            <a:r>
              <a:rPr lang="en-US" dirty="0" smtClean="0">
                <a:latin typeface="Times New Roman" pitchFamily="18" charset="0"/>
                <a:cs typeface="Times New Roman" pitchFamily="18" charset="0"/>
              </a:rPr>
              <a:t>, very thoughtful. Presently she turned and said, ‘Mother, what I don’t understand is how there came to be any world’. With this reflection she became a philosopher. Most children just take the world for granted; most men and women also do the same. But some children and some grown-ups are very thoughtful and reflective; they wonder what the world is, how it came to be, what it is made of and what is for. When their wonder begins to be serious with systematic inquiry, they are philosophers”. </a:t>
            </a:r>
            <a:endParaRPr lang="en-US" dirty="0">
              <a:latin typeface="Times New Roman" pitchFamily="18" charset="0"/>
              <a:cs typeface="Times New Roman" pitchFamily="18"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256</TotalTime>
  <Words>1939</Words>
  <Application>Microsoft Office PowerPoint</Application>
  <PresentationFormat>On-screen Show (4:3)</PresentationFormat>
  <Paragraphs>91</Paragraphs>
  <Slides>30</Slides>
  <Notes>0</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Office Theme</vt:lpstr>
      <vt:lpstr>Foundation of Education EDU- 24102   Dr. Muhammad Athar Hussain</vt:lpstr>
      <vt:lpstr>What is Education</vt:lpstr>
      <vt:lpstr>Slide 3</vt:lpstr>
      <vt:lpstr>Slide 4</vt:lpstr>
      <vt:lpstr>Slide 5</vt:lpstr>
      <vt:lpstr>Education in its Broader Meaning</vt:lpstr>
      <vt:lpstr>Nature of Education</vt:lpstr>
      <vt:lpstr>Slide 8</vt:lpstr>
      <vt:lpstr>What is Philosophy</vt:lpstr>
      <vt:lpstr>What is Philosophy</vt:lpstr>
      <vt:lpstr>Slide 11</vt:lpstr>
      <vt:lpstr>Branches of Philosophy</vt:lpstr>
      <vt:lpstr>Slide 13</vt:lpstr>
      <vt:lpstr>Slide 14</vt:lpstr>
      <vt:lpstr>Slide 15</vt:lpstr>
      <vt:lpstr>Slide 16</vt:lpstr>
      <vt:lpstr>Slide 17</vt:lpstr>
      <vt:lpstr>Slide 18</vt:lpstr>
      <vt:lpstr>Slide 19</vt:lpstr>
      <vt:lpstr>Characteristics of Philosophical Attitude</vt:lpstr>
      <vt:lpstr>RELATIONSHIP BETWEEN PHILOSOPHY AND EDUCATION  </vt:lpstr>
      <vt:lpstr>HIGHLIGHTS</vt:lpstr>
      <vt:lpstr>Slide 23</vt:lpstr>
      <vt:lpstr>Slide 24</vt:lpstr>
      <vt:lpstr>Slide 25</vt:lpstr>
      <vt:lpstr>Slide 26</vt:lpstr>
      <vt:lpstr>Slide 27</vt:lpstr>
      <vt:lpstr>Slide 28</vt:lpstr>
      <vt:lpstr>Slide 29</vt:lpstr>
      <vt:lpstr>Slide 30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Education</dc:title>
  <dc:creator>Zubair Haider</dc:creator>
  <cp:lastModifiedBy>IUBRYK</cp:lastModifiedBy>
  <cp:revision>37</cp:revision>
  <dcterms:created xsi:type="dcterms:W3CDTF">2012-11-02T03:35:50Z</dcterms:created>
  <dcterms:modified xsi:type="dcterms:W3CDTF">2020-02-27T05:18:21Z</dcterms:modified>
</cp:coreProperties>
</file>